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0"/>
  </p:notesMasterIdLst>
  <p:sldIdLst>
    <p:sldId id="278" r:id="rId2"/>
    <p:sldId id="272" r:id="rId3"/>
    <p:sldId id="274" r:id="rId4"/>
    <p:sldId id="276" r:id="rId5"/>
    <p:sldId id="264" r:id="rId6"/>
    <p:sldId id="257" r:id="rId7"/>
    <p:sldId id="263" r:id="rId8"/>
    <p:sldId id="265" r:id="rId9"/>
    <p:sldId id="262" r:id="rId10"/>
    <p:sldId id="258" r:id="rId11"/>
    <p:sldId id="279" r:id="rId12"/>
    <p:sldId id="266" r:id="rId13"/>
    <p:sldId id="267" r:id="rId14"/>
    <p:sldId id="261" r:id="rId15"/>
    <p:sldId id="271" r:id="rId16"/>
    <p:sldId id="259" r:id="rId17"/>
    <p:sldId id="268" r:id="rId18"/>
    <p:sldId id="280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81" d="100"/>
          <a:sy n="81" d="100"/>
        </p:scale>
        <p:origin x="108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Pringle" userId="3d9fe7a4-d110-4615-8202-3db9ea5d0f8b" providerId="ADAL" clId="{FCA00155-DFD6-407A-94E5-BD401532C0DB}"/>
    <pc:docChg chg="custSel delSld modSld">
      <pc:chgData name="Jamie Pringle" userId="3d9fe7a4-d110-4615-8202-3db9ea5d0f8b" providerId="ADAL" clId="{FCA00155-DFD6-407A-94E5-BD401532C0DB}" dt="2026-02-25T19:38:57.208" v="6" actId="6549"/>
      <pc:docMkLst>
        <pc:docMk/>
      </pc:docMkLst>
      <pc:sldChg chg="del">
        <pc:chgData name="Jamie Pringle" userId="3d9fe7a4-d110-4615-8202-3db9ea5d0f8b" providerId="ADAL" clId="{FCA00155-DFD6-407A-94E5-BD401532C0DB}" dt="2026-02-25T19:38:13.504" v="3" actId="47"/>
        <pc:sldMkLst>
          <pc:docMk/>
          <pc:sldMk cId="0" sldId="275"/>
        </pc:sldMkLst>
      </pc:sldChg>
      <pc:sldChg chg="delSp modSp mod">
        <pc:chgData name="Jamie Pringle" userId="3d9fe7a4-d110-4615-8202-3db9ea5d0f8b" providerId="ADAL" clId="{FCA00155-DFD6-407A-94E5-BD401532C0DB}" dt="2026-02-25T19:38:01.558" v="2" actId="478"/>
        <pc:sldMkLst>
          <pc:docMk/>
          <pc:sldMk cId="484007756" sldId="278"/>
        </pc:sldMkLst>
        <pc:spChg chg="mod">
          <ac:chgData name="Jamie Pringle" userId="3d9fe7a4-d110-4615-8202-3db9ea5d0f8b" providerId="ADAL" clId="{FCA00155-DFD6-407A-94E5-BD401532C0DB}" dt="2026-02-25T19:37:58.053" v="1" actId="20577"/>
          <ac:spMkLst>
            <pc:docMk/>
            <pc:sldMk cId="484007756" sldId="278"/>
            <ac:spMk id="5" creationId="{00000000-0000-0000-0000-000000000000}"/>
          </ac:spMkLst>
        </pc:spChg>
        <pc:spChg chg="del">
          <ac:chgData name="Jamie Pringle" userId="3d9fe7a4-d110-4615-8202-3db9ea5d0f8b" providerId="ADAL" clId="{FCA00155-DFD6-407A-94E5-BD401532C0DB}" dt="2026-02-25T19:38:01.558" v="2" actId="478"/>
          <ac:spMkLst>
            <pc:docMk/>
            <pc:sldMk cId="484007756" sldId="278"/>
            <ac:spMk id="9" creationId="{00000000-0000-0000-0000-000000000000}"/>
          </ac:spMkLst>
        </pc:spChg>
      </pc:sldChg>
      <pc:sldChg chg="modSp mod">
        <pc:chgData name="Jamie Pringle" userId="3d9fe7a4-d110-4615-8202-3db9ea5d0f8b" providerId="ADAL" clId="{FCA00155-DFD6-407A-94E5-BD401532C0DB}" dt="2026-02-25T19:38:57.208" v="6" actId="6549"/>
        <pc:sldMkLst>
          <pc:docMk/>
          <pc:sldMk cId="1168929493" sldId="280"/>
        </pc:sldMkLst>
        <pc:spChg chg="mod">
          <ac:chgData name="Jamie Pringle" userId="3d9fe7a4-d110-4615-8202-3db9ea5d0f8b" providerId="ADAL" clId="{FCA00155-DFD6-407A-94E5-BD401532C0DB}" dt="2026-02-25T19:38:57.208" v="6" actId="6549"/>
          <ac:spMkLst>
            <pc:docMk/>
            <pc:sldMk cId="1168929493" sldId="280"/>
            <ac:spMk id="2" creationId="{00000000-0000-0000-0000-000000000000}"/>
          </ac:spMkLst>
        </pc:spChg>
      </pc:sldChg>
      <pc:sldChg chg="del">
        <pc:chgData name="Jamie Pringle" userId="3d9fe7a4-d110-4615-8202-3db9ea5d0f8b" providerId="ADAL" clId="{FCA00155-DFD6-407A-94E5-BD401532C0DB}" dt="2026-02-25T19:38:15.993" v="4" actId="47"/>
        <pc:sldMkLst>
          <pc:docMk/>
          <pc:sldMk cId="1532798178" sldId="281"/>
        </pc:sldMkLst>
      </pc:sldChg>
      <pc:sldChg chg="del">
        <pc:chgData name="Jamie Pringle" userId="3d9fe7a4-d110-4615-8202-3db9ea5d0f8b" providerId="ADAL" clId="{FCA00155-DFD6-407A-94E5-BD401532C0DB}" dt="2026-02-25T19:38:25.924" v="5" actId="47"/>
        <pc:sldMkLst>
          <pc:docMk/>
          <pc:sldMk cId="246286958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fld id="{2FBAC44E-BD45-4EC4-99EF-37897DD19E08}" type="datetimeFigureOut">
              <a:rPr lang="en-GB"/>
              <a:pPr>
                <a:defRPr/>
              </a:pPr>
              <a:t>25/02/2026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AB094B-CCB1-4625-92AD-34F76662BC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392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FD40-95EC-4AFE-8187-AFAAF47CF6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0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1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3865-35EF-4762-9221-58CC62EE99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4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5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8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AD9D62-90C6-4B66-AFF5-7325F2D2745B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2/25/2026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D1C3B5A-8590-47BB-9D34-FD788332B66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7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132DBB3-0CF5-4823-A3E7-BCA139137C0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14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L5 Forensic Anthropology and Taphonomy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133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Basic Surveying and Planning</a:t>
            </a:r>
          </a:p>
          <a:p>
            <a:pPr algn="ctr"/>
            <a:r>
              <a:rPr lang="en-GB" sz="2400" dirty="0"/>
              <a:t>(Baseline and Offset Measurements)</a:t>
            </a:r>
          </a:p>
        </p:txBody>
      </p:sp>
      <p:pic>
        <p:nvPicPr>
          <p:cNvPr id="8" name="Picture 7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199111" y="5294354"/>
            <a:ext cx="2866733" cy="13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209" flipH="1">
            <a:off x="3484764" y="3071274"/>
            <a:ext cx="863852" cy="21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1" name="Rectangle 4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Taking Offset Measurements</a:t>
            </a:r>
          </a:p>
        </p:txBody>
      </p:sp>
      <p:graphicFrame>
        <p:nvGraphicFramePr>
          <p:cNvPr id="4181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93977212"/>
              </p:ext>
            </p:extLst>
          </p:nvPr>
        </p:nvGraphicFramePr>
        <p:xfrm>
          <a:off x="5526714" y="1978818"/>
          <a:ext cx="3322637" cy="4052887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Base line cm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Offset cm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Notes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1.4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12.7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Prox end of femur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14.3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Midpoint of trochanter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10.2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5.5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Distal end femur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2411413" y="2852738"/>
            <a:ext cx="0" cy="3744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070841" y="269427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2037356" y="37163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927818" y="46529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1927818" y="5589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1877018" y="62309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2411413" y="3213100"/>
            <a:ext cx="19446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132138" y="28527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12.7cm</a:t>
            </a:r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 flipV="1">
            <a:off x="2411413" y="3573016"/>
            <a:ext cx="21605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830502" y="3585953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14.3cm</a:t>
            </a:r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2411412" y="4941168"/>
            <a:ext cx="898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2448719" y="4949320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5.5cm</a:t>
            </a:r>
          </a:p>
        </p:txBody>
      </p:sp>
      <p:pic>
        <p:nvPicPr>
          <p:cNvPr id="17" name="Picture 16" descr="Keele_Logo_Secondary_WHITE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119" y="1628800"/>
            <a:ext cx="50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points do you need to measure per item?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324" y="6557802"/>
            <a:ext cx="838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/>
      <p:bldP spid="4164" grpId="0" animBg="1"/>
      <p:bldP spid="4165" grpId="0"/>
      <p:bldP spid="4172" grpId="0" animBg="1"/>
      <p:bldP spid="4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518" flipH="1">
            <a:off x="7114524" y="1953463"/>
            <a:ext cx="1682709" cy="42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1" name="Rectangle 4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Taking Offset Measurements</a:t>
            </a:r>
          </a:p>
        </p:txBody>
      </p:sp>
      <p:graphicFrame>
        <p:nvGraphicFramePr>
          <p:cNvPr id="4181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82469487"/>
              </p:ext>
            </p:extLst>
          </p:nvPr>
        </p:nvGraphicFramePr>
        <p:xfrm>
          <a:off x="3275856" y="2093057"/>
          <a:ext cx="3322637" cy="4052887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Base line cm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Offset cm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Notes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1.4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12.7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14.3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10.2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5.5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16" descr="Keele_Logo_Secondary_WHITE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98" y="187453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6971" y="60212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44408" y="220021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384876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find it easier, use a sketch to show the location of each point you measured</a:t>
            </a:r>
          </a:p>
        </p:txBody>
      </p:sp>
    </p:spTree>
    <p:extLst>
      <p:ext uri="{BB962C8B-B14F-4D97-AF65-F5344CB8AC3E}">
        <p14:creationId xmlns:p14="http://schemas.microsoft.com/office/powerpoint/2010/main" val="242107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5448"/>
            <a:ext cx="627504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Warning!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701670"/>
            <a:ext cx="3766319" cy="4997450"/>
          </a:xfrm>
        </p:spPr>
        <p:txBody>
          <a:bodyPr/>
          <a:lstStyle/>
          <a:p>
            <a:pPr marL="89154" indent="0">
              <a:lnSpc>
                <a:spcPct val="90000"/>
              </a:lnSpc>
              <a:buNone/>
              <a:defRPr/>
            </a:pPr>
            <a:r>
              <a:rPr lang="en-GB" sz="2200" dirty="0"/>
              <a:t>Make sure the offset crosses the base line at </a:t>
            </a:r>
            <a:r>
              <a:rPr lang="en-GB" sz="2200" i="1" dirty="0"/>
              <a:t>right angles</a:t>
            </a:r>
          </a:p>
          <a:p>
            <a:pPr marL="89154" indent="0">
              <a:lnSpc>
                <a:spcPct val="90000"/>
              </a:lnSpc>
              <a:buNone/>
              <a:defRPr/>
            </a:pPr>
            <a:endParaRPr lang="en-GB" sz="2800" dirty="0"/>
          </a:p>
          <a:p>
            <a:pPr marL="89154" indent="0">
              <a:lnSpc>
                <a:spcPct val="90000"/>
              </a:lnSpc>
              <a:buNone/>
              <a:defRPr/>
            </a:pPr>
            <a:endParaRPr lang="en-GB" sz="2800" dirty="0"/>
          </a:p>
          <a:p>
            <a:pPr marL="89154" indent="0">
              <a:lnSpc>
                <a:spcPct val="90000"/>
              </a:lnSpc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IMPORTANT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</a:t>
            </a:r>
            <a:r>
              <a:rPr lang="en-GB" sz="2200" dirty="0"/>
              <a:t>he zero end of the offset tape should be over the object you are surveying, the spool end over the baseline</a:t>
            </a:r>
          </a:p>
        </p:txBody>
      </p:sp>
      <p:pic>
        <p:nvPicPr>
          <p:cNvPr id="16388" name="Picture 4" descr="Untitled-1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4" t="27881" r="2623" b="4015"/>
          <a:stretch>
            <a:fillRect/>
          </a:stretch>
        </p:blipFill>
        <p:spPr bwMode="auto">
          <a:xfrm>
            <a:off x="4284663" y="1700213"/>
            <a:ext cx="446405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867400" y="2636838"/>
            <a:ext cx="1008063" cy="10080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67400" y="5006975"/>
            <a:ext cx="1296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6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" name="Picture 6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916113"/>
            <a:ext cx="4032448" cy="4681239"/>
          </a:xfrm>
        </p:spPr>
        <p:txBody>
          <a:bodyPr>
            <a:normAutofit/>
          </a:bodyPr>
          <a:lstStyle/>
          <a:p>
            <a:pPr marL="89154" indent="0">
              <a:buClrTx/>
              <a:buNone/>
              <a:defRPr/>
            </a:pPr>
            <a:r>
              <a:rPr lang="en-GB" sz="2200" dirty="0"/>
              <a:t>The same person should read off </a:t>
            </a:r>
            <a:r>
              <a:rPr lang="en-GB" sz="2200" i="1" dirty="0"/>
              <a:t>both measurements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marL="546354" indent="-457200">
              <a:buClrTx/>
              <a:buFont typeface="+mj-lt"/>
              <a:buAutoNum type="arabicPeriod"/>
              <a:defRPr/>
            </a:pPr>
            <a:r>
              <a:rPr lang="en-GB" sz="2200" dirty="0"/>
              <a:t>One person measures </a:t>
            </a:r>
          </a:p>
          <a:p>
            <a:pPr marL="546354" indent="-457200">
              <a:buClrTx/>
              <a:buFont typeface="+mj-lt"/>
              <a:buAutoNum type="arabicPeriod"/>
              <a:defRPr/>
            </a:pPr>
            <a:r>
              <a:rPr lang="en-GB" sz="2200" dirty="0"/>
              <a:t>One holds the tape over object points </a:t>
            </a:r>
          </a:p>
          <a:p>
            <a:pPr marL="546354" indent="-457200">
              <a:buClrTx/>
              <a:buFont typeface="+mj-lt"/>
              <a:buAutoNum type="arabicPeriod"/>
              <a:defRPr/>
            </a:pPr>
            <a:r>
              <a:rPr lang="en-GB" sz="2200" dirty="0"/>
              <a:t>One/two people can record measurements</a:t>
            </a:r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Take turns – everyone should have a go at each role</a:t>
            </a:r>
          </a:p>
        </p:txBody>
      </p:sp>
      <p:pic>
        <p:nvPicPr>
          <p:cNvPr id="17412" name="Picture 4" descr="Untitled-1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4053" r="60217" b="4015"/>
          <a:stretch>
            <a:fillRect/>
          </a:stretch>
        </p:blipFill>
        <p:spPr bwMode="auto">
          <a:xfrm>
            <a:off x="4485525" y="1700808"/>
            <a:ext cx="35179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Taking Offset Measurements</a:t>
            </a:r>
          </a:p>
        </p:txBody>
      </p:sp>
      <p:pic>
        <p:nvPicPr>
          <p:cNvPr id="7" name="Picture 6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Shortcuts with Circular Objects</a:t>
            </a:r>
          </a:p>
        </p:txBody>
      </p:sp>
      <p:graphicFrame>
        <p:nvGraphicFramePr>
          <p:cNvPr id="8243" name="Group 51"/>
          <p:cNvGraphicFramePr>
            <a:graphicFrameLocks noGrp="1"/>
          </p:cNvGraphicFramePr>
          <p:nvPr>
            <p:ph type="tbl" idx="1"/>
          </p:nvPr>
        </p:nvGraphicFramePr>
        <p:xfrm>
          <a:off x="5580063" y="1700213"/>
          <a:ext cx="3322637" cy="3746502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Base line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Offset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Notes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14.9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10.2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Centre of object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Diameter = 4.8cm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411413" y="2852738"/>
            <a:ext cx="0" cy="3744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24075" y="270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79613" y="3716338"/>
            <a:ext cx="328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35150" y="46529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835150" y="5589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00200" y="62563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18467" name="PubTriangle"/>
          <p:cNvSpPr>
            <a:spLocks noEditPoints="1" noChangeArrowheads="1"/>
          </p:cNvSpPr>
          <p:nvPr/>
        </p:nvSpPr>
        <p:spPr bwMode="auto">
          <a:xfrm>
            <a:off x="3492500" y="3213100"/>
            <a:ext cx="1655763" cy="15843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8100 w 21600"/>
              <a:gd name="T19" fmla="*/ 5400 h 21600"/>
              <a:gd name="T20" fmla="*/ 16200 w 21600"/>
              <a:gd name="T21" fmla="*/ 135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468" name="Oval 46"/>
          <p:cNvSpPr>
            <a:spLocks noChangeArrowheads="1"/>
          </p:cNvSpPr>
          <p:nvPr/>
        </p:nvSpPr>
        <p:spPr bwMode="auto">
          <a:xfrm rot="803081">
            <a:off x="3448050" y="5124450"/>
            <a:ext cx="1223963" cy="11318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2145886" y="5661025"/>
            <a:ext cx="191414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70" name="Text Box 48"/>
          <p:cNvSpPr txBox="1">
            <a:spLocks noChangeArrowheads="1"/>
          </p:cNvSpPr>
          <p:nvPr/>
        </p:nvSpPr>
        <p:spPr bwMode="auto">
          <a:xfrm>
            <a:off x="2484438" y="530066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10.2cm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H="1">
            <a:off x="3635375" y="5229225"/>
            <a:ext cx="7921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" name="Picture 14" descr="Keele_Logo_Secondary_WHITE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9" grpId="0" animBg="1"/>
      <p:bldP spid="82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linear_graph_pap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77979" cy="606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717504"/>
            <a:ext cx="71287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sz="2400" dirty="0">
                <a:solidFill>
                  <a:srgbClr val="FF0000"/>
                </a:solidFill>
              </a:rPr>
              <a:t>Create a scale to fit your graph paper and scatter. Need a smaller scale for larger scenes.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solidFill>
                  <a:srgbClr val="FF0000"/>
                </a:solidFill>
              </a:rPr>
              <a:t>Draw on your baseline and points according to your scale.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solidFill>
                  <a:srgbClr val="FF0000"/>
                </a:solidFill>
              </a:rPr>
              <a:t>Use pictures to help draw in detail (i.e. folds of shirts, labels)</a:t>
            </a:r>
          </a:p>
          <a:p>
            <a:pPr>
              <a:buFontTx/>
              <a:buAutoNum type="arabicPeriod"/>
            </a:pPr>
            <a:r>
              <a:rPr lang="en-GB" altLang="en-US" sz="2400" dirty="0">
                <a:solidFill>
                  <a:srgbClr val="FF0000"/>
                </a:solidFill>
              </a:rPr>
              <a:t>Include a title, date, north arrow, key, use a </a:t>
            </a:r>
            <a:r>
              <a:rPr lang="en-GB" altLang="en-US" sz="2400">
                <a:solidFill>
                  <a:srgbClr val="FF0000"/>
                </a:solidFill>
              </a:rPr>
              <a:t>sharp pencil…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6300192" y="5949280"/>
            <a:ext cx="29745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97650" y="5632346"/>
            <a:ext cx="935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dirty="0">
                <a:solidFill>
                  <a:srgbClr val="FF0000"/>
                </a:solidFill>
              </a:rPr>
              <a:t>1:10cm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349500" y="5020987"/>
            <a:ext cx="42481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8790" y="506589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96084" y="5032711"/>
            <a:ext cx="60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Rectangle 6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494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Sketching your Evidence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19932" y="2567781"/>
            <a:ext cx="4392612" cy="381635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n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692275" y="3141663"/>
            <a:ext cx="0" cy="2592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42888" y="306546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59822" y="5025854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008063" y="3278945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1.4</a:t>
            </a:r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1547813" y="3448222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>
            <a:off x="1528600" y="3961864"/>
            <a:ext cx="2889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1008063" y="3792587"/>
            <a:ext cx="504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3.5</a:t>
            </a:r>
          </a:p>
        </p:txBody>
      </p:sp>
      <p:cxnSp>
        <p:nvCxnSpPr>
          <p:cNvPr id="20492" name="AutoShape 21"/>
          <p:cNvCxnSpPr>
            <a:cxnSpLocks noChangeShapeType="1"/>
            <a:stCxn id="20483" idx="0"/>
            <a:endCxn id="20483" idx="0"/>
          </p:cNvCxnSpPr>
          <p:nvPr/>
        </p:nvCxnSpPr>
        <p:spPr bwMode="auto">
          <a:xfrm>
            <a:off x="2916238" y="2567781"/>
            <a:ext cx="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Line 26"/>
          <p:cNvSpPr>
            <a:spLocks noChangeShapeType="1"/>
          </p:cNvSpPr>
          <p:nvPr/>
        </p:nvSpPr>
        <p:spPr bwMode="auto">
          <a:xfrm flipV="1">
            <a:off x="1547813" y="5289668"/>
            <a:ext cx="2873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Text Box 28"/>
          <p:cNvSpPr txBox="1">
            <a:spLocks noChangeArrowheads="1"/>
          </p:cNvSpPr>
          <p:nvPr/>
        </p:nvSpPr>
        <p:spPr bwMode="auto">
          <a:xfrm>
            <a:off x="1008063" y="5120391"/>
            <a:ext cx="583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10.2</a:t>
            </a:r>
          </a:p>
        </p:txBody>
      </p:sp>
      <p:sp>
        <p:nvSpPr>
          <p:cNvPr id="20527" name="Line 68"/>
          <p:cNvSpPr>
            <a:spLocks noChangeShapeType="1"/>
          </p:cNvSpPr>
          <p:nvPr/>
        </p:nvSpPr>
        <p:spPr bwMode="auto">
          <a:xfrm>
            <a:off x="1619250" y="3141663"/>
            <a:ext cx="3097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8" name="Line 73"/>
          <p:cNvSpPr>
            <a:spLocks noChangeShapeType="1"/>
          </p:cNvSpPr>
          <p:nvPr/>
        </p:nvSpPr>
        <p:spPr bwMode="auto">
          <a:xfrm>
            <a:off x="2268538" y="2852738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9" name="Line 74"/>
          <p:cNvSpPr>
            <a:spLocks noChangeShapeType="1"/>
          </p:cNvSpPr>
          <p:nvPr/>
        </p:nvSpPr>
        <p:spPr bwMode="auto">
          <a:xfrm>
            <a:off x="2987675" y="2852738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0" name="Line 76"/>
          <p:cNvSpPr>
            <a:spLocks noChangeShapeType="1"/>
          </p:cNvSpPr>
          <p:nvPr/>
        </p:nvSpPr>
        <p:spPr bwMode="auto">
          <a:xfrm>
            <a:off x="3708400" y="2924175"/>
            <a:ext cx="0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1" name="Text Box 77"/>
          <p:cNvSpPr txBox="1">
            <a:spLocks noChangeArrowheads="1"/>
          </p:cNvSpPr>
          <p:nvPr/>
        </p:nvSpPr>
        <p:spPr bwMode="auto">
          <a:xfrm>
            <a:off x="93147" y="4109244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dirty="0"/>
              <a:t>cm</a:t>
            </a:r>
          </a:p>
        </p:txBody>
      </p:sp>
      <p:sp>
        <p:nvSpPr>
          <p:cNvPr id="20532" name="Text Box 78"/>
          <p:cNvSpPr txBox="1">
            <a:spLocks noChangeArrowheads="1"/>
          </p:cNvSpPr>
          <p:nvPr/>
        </p:nvSpPr>
        <p:spPr bwMode="auto">
          <a:xfrm>
            <a:off x="2195513" y="2698750"/>
            <a:ext cx="21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20533" name="Text Box 79"/>
          <p:cNvSpPr txBox="1">
            <a:spLocks noChangeArrowheads="1"/>
          </p:cNvSpPr>
          <p:nvPr/>
        </p:nvSpPr>
        <p:spPr bwMode="auto">
          <a:xfrm>
            <a:off x="2916238" y="27082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20534" name="Text Box 80"/>
          <p:cNvSpPr txBox="1">
            <a:spLocks noChangeArrowheads="1"/>
          </p:cNvSpPr>
          <p:nvPr/>
        </p:nvSpPr>
        <p:spPr bwMode="auto">
          <a:xfrm>
            <a:off x="3708400" y="27082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15</a:t>
            </a:r>
          </a:p>
        </p:txBody>
      </p:sp>
      <p:sp>
        <p:nvSpPr>
          <p:cNvPr id="20535" name="Text Box 81"/>
          <p:cNvSpPr txBox="1">
            <a:spLocks noChangeArrowheads="1"/>
          </p:cNvSpPr>
          <p:nvPr/>
        </p:nvSpPr>
        <p:spPr bwMode="auto">
          <a:xfrm>
            <a:off x="4427538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/>
              <a:t>cm</a:t>
            </a:r>
          </a:p>
        </p:txBody>
      </p:sp>
      <p:graphicFrame>
        <p:nvGraphicFramePr>
          <p:cNvPr id="33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57687727"/>
              </p:ext>
            </p:extLst>
          </p:nvPr>
        </p:nvGraphicFramePr>
        <p:xfrm>
          <a:off x="5526714" y="1978818"/>
          <a:ext cx="3322637" cy="4106621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Base line cm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Offset cm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Notes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1.4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12.7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Prox end of femur (A)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14.3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Midpoint of trochanter (B)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10.2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5.5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Distal end femur (C)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209" flipH="1">
            <a:off x="2423393" y="3351316"/>
            <a:ext cx="863852" cy="21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5-Point Star 40"/>
          <p:cNvSpPr/>
          <p:nvPr/>
        </p:nvSpPr>
        <p:spPr>
          <a:xfrm flipH="1" flipV="1">
            <a:off x="2149922" y="5155211"/>
            <a:ext cx="108000" cy="1080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 flipH="1" flipV="1">
            <a:off x="3421063" y="3846969"/>
            <a:ext cx="108000" cy="1080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5-Point Star 42"/>
          <p:cNvSpPr/>
          <p:nvPr/>
        </p:nvSpPr>
        <p:spPr>
          <a:xfrm flipH="1" flipV="1">
            <a:off x="3293654" y="3448222"/>
            <a:ext cx="108000" cy="1080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Keele_Logo_Secondary_WHITE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805264"/>
            <a:ext cx="102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Datum Point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628775"/>
            <a:ext cx="4752652" cy="511259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Plans should have a </a:t>
            </a:r>
            <a:r>
              <a:rPr lang="en-GB" sz="2200" b="1" dirty="0"/>
              <a:t>fixed point</a:t>
            </a:r>
            <a:r>
              <a:rPr lang="en-GB" sz="2200" dirty="0"/>
              <a:t>, so that they can be located in space</a:t>
            </a:r>
          </a:p>
          <a:p>
            <a:pPr lvl="1">
              <a:buClrTx/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A </a:t>
            </a:r>
            <a:r>
              <a:rPr lang="en-GB" sz="2000" u="sng" dirty="0"/>
              <a:t>large permanent feature </a:t>
            </a:r>
            <a:r>
              <a:rPr lang="en-GB" sz="2000" dirty="0"/>
              <a:t>of the landscape</a:t>
            </a:r>
          </a:p>
          <a:p>
            <a:pPr lvl="1">
              <a:buClrTx/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Edge of building, perimeter of fence, large tree, telegraph pole etc.</a:t>
            </a:r>
          </a:p>
          <a:p>
            <a:pPr lvl="2">
              <a:defRPr/>
            </a:pPr>
            <a:endParaRPr lang="en-GB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Need to describe this and mark this on the plan (use a legend)</a:t>
            </a:r>
          </a:p>
          <a:p>
            <a:pPr>
              <a:defRPr/>
            </a:pPr>
            <a:endParaRPr lang="en-GB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Decide on a datum point BEFORE you set up your baseline</a:t>
            </a:r>
          </a:p>
          <a:p>
            <a:pPr lvl="1">
              <a:buClrTx/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Needs to be in line with your baseline!</a:t>
            </a:r>
          </a:p>
        </p:txBody>
      </p:sp>
      <p:pic>
        <p:nvPicPr>
          <p:cNvPr id="21508" name="Picture 4" descr="Untitled-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57971" b="2029"/>
          <a:stretch>
            <a:fillRect/>
          </a:stretch>
        </p:blipFill>
        <p:spPr bwMode="auto">
          <a:xfrm>
            <a:off x="5148064" y="1772816"/>
            <a:ext cx="32988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Your task…</a:t>
            </a:r>
          </a:p>
        </p:txBody>
      </p:sp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5193"/>
            <a:ext cx="8640960" cy="4625609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You have been called by Staffordshire Police to offer forensic assistance at a crime scene.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0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200" dirty="0"/>
              <a:t>Bones have been discovered on campus and the police are requesting a full forensic plan of the remains and their associated artefacts for their records.</a:t>
            </a:r>
          </a:p>
          <a:p>
            <a:pPr marL="89154" indent="0">
              <a:buClrTx/>
              <a:buNone/>
            </a:pPr>
            <a:endParaRPr lang="en-GB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dirty="0"/>
              <a:t>You need to: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Locate the remains and associated evidence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Identify what evidence is present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Determine a datum point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Lay an appropriate baseline through the scene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Take a series of baseline and offset measurements for each piece of evidence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GB" dirty="0"/>
              <a:t>Create a to-scale crime scene plan back in the lab (with labels)</a:t>
            </a:r>
          </a:p>
        </p:txBody>
      </p:sp>
    </p:spTree>
    <p:extLst>
      <p:ext uri="{BB962C8B-B14F-4D97-AF65-F5344CB8AC3E}">
        <p14:creationId xmlns:p14="http://schemas.microsoft.com/office/powerpoint/2010/main" val="116892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Importance of Plans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2157863"/>
          </a:xfrm>
        </p:spPr>
        <p:txBody>
          <a:bodyPr>
            <a:normAutofit lnSpcReduction="10000"/>
          </a:bodyPr>
          <a:lstStyle/>
          <a:p>
            <a:pPr marL="89154" indent="0">
              <a:buNone/>
              <a:defRPr/>
            </a:pPr>
            <a:r>
              <a:rPr lang="en-GB" sz="2200" dirty="0"/>
              <a:t>Crime scene sketches and plans allow the viewer to quickly and easily understand the inter-relationship of the scene and the evidence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Relationship of different parts of an area to one another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Spatial relationships of different evidence artefacts to one another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An aid to understanding sequence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Allows you to recreate the scene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 descr="Keele_Logo_Secondary_WHITE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33050"/>
            <a:ext cx="2983638" cy="298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013176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154" indent="0">
              <a:buNone/>
              <a:defRPr/>
            </a:pPr>
            <a:r>
              <a:rPr lang="en-GB" sz="2200" dirty="0">
                <a:latin typeface="+mn-lt"/>
              </a:rPr>
              <a:t>The act of sketching makes the examiner or forensic anthropologist  focus their observations and think about how to approach and evaluate the terrain.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Importance of Plans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75193"/>
            <a:ext cx="4248472" cy="4625609"/>
          </a:xfrm>
        </p:spPr>
        <p:txBody>
          <a:bodyPr/>
          <a:lstStyle/>
          <a:p>
            <a:pPr marL="89154" indent="0" eaLnBrk="1" hangingPunct="1">
              <a:buNone/>
              <a:defRPr/>
            </a:pPr>
            <a:r>
              <a:rPr lang="en-GB" sz="2200" dirty="0">
                <a:solidFill>
                  <a:srgbClr val="FF0000"/>
                </a:solidFill>
              </a:rPr>
              <a:t>How much detail ?</a:t>
            </a:r>
          </a:p>
          <a:p>
            <a:pPr marL="89154" indent="0" eaLnBrk="1" hangingPunct="1">
              <a:buNone/>
              <a:defRPr/>
            </a:pPr>
            <a:endParaRPr lang="en-GB" sz="1500" dirty="0"/>
          </a:p>
          <a:p>
            <a:pPr marL="466344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An indoor scene is usually well defined</a:t>
            </a:r>
          </a:p>
          <a:p>
            <a:pPr marL="720090" lvl="1" indent="-342900">
              <a:buClrTx/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Walls, doors, furniture and fittings</a:t>
            </a:r>
          </a:p>
          <a:p>
            <a:pPr marL="377190" lvl="1" indent="0">
              <a:buClrTx/>
              <a:buNone/>
              <a:defRPr/>
            </a:pPr>
            <a:endParaRPr lang="en-GB" sz="1000" dirty="0"/>
          </a:p>
          <a:p>
            <a:pPr marL="466344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Evidence is concentrated within a small area</a:t>
            </a:r>
          </a:p>
          <a:p>
            <a:pPr marL="123444" indent="0">
              <a:buClrTx/>
              <a:buNone/>
              <a:defRPr/>
            </a:pPr>
            <a:endParaRPr lang="en-GB" sz="1000" dirty="0"/>
          </a:p>
          <a:p>
            <a:pPr marL="466344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Misplaced, disturbed or out of place artefacts</a:t>
            </a:r>
          </a:p>
        </p:txBody>
      </p:sp>
      <p:pic>
        <p:nvPicPr>
          <p:cNvPr id="7173" name="Picture 5" descr="https://upload.wikimedia.org/wikipedia/commons/d/dd/Crime_sc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5193"/>
            <a:ext cx="3796713" cy="43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What about outdoor scenes?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772816"/>
            <a:ext cx="4762872" cy="4625609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Outdoor scenes are trickier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Can be larger, multiple access points, no set borders or confines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Can have more ‘background’ information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How can we be sure to recreate the scene?</a:t>
            </a:r>
          </a:p>
        </p:txBody>
      </p:sp>
      <p:pic>
        <p:nvPicPr>
          <p:cNvPr id="9221" name="Picture 5" descr="http://seekraz.files.wordpress.com/2012/05/leg-and-other-b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61" y="4005064"/>
            <a:ext cx="3575913" cy="26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61" y="1556792"/>
            <a:ext cx="3575913" cy="23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ic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3571" b="42068"/>
          <a:stretch>
            <a:fillRect/>
          </a:stretch>
        </p:blipFill>
        <p:spPr bwMode="auto">
          <a:xfrm>
            <a:off x="1533029" y="2276872"/>
            <a:ext cx="6077942" cy="43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a Scene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835" y="1628800"/>
            <a:ext cx="8229600" cy="3814047"/>
          </a:xfrm>
        </p:spPr>
        <p:txBody>
          <a:bodyPr/>
          <a:lstStyle/>
          <a:p>
            <a:pPr marL="89154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Using </a:t>
            </a:r>
            <a:r>
              <a:rPr lang="en-GB" u="sng" dirty="0">
                <a:solidFill>
                  <a:srgbClr val="FF0000"/>
                </a:solidFill>
              </a:rPr>
              <a:t>offset measurements </a:t>
            </a:r>
            <a:r>
              <a:rPr lang="en-GB" dirty="0">
                <a:solidFill>
                  <a:srgbClr val="FF0000"/>
                </a:solidFill>
              </a:rPr>
              <a:t>to record the location of objects</a:t>
            </a:r>
          </a:p>
        </p:txBody>
      </p:sp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Offset Measurements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558249"/>
            <a:ext cx="4114800" cy="485298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Quick and easy technique</a:t>
            </a:r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Requires 30 m tape and 3m hand tape, notebook and pencil and two to four people</a:t>
            </a:r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Lay base line through your scene (or alongside it)</a:t>
            </a:r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Take measurements of offsets at right angle to edge of features or objects</a:t>
            </a:r>
          </a:p>
        </p:txBody>
      </p:sp>
      <p:pic>
        <p:nvPicPr>
          <p:cNvPr id="11268" name="Picture 5" descr="pic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3571" b="243"/>
          <a:stretch>
            <a:fillRect/>
          </a:stretch>
        </p:blipFill>
        <p:spPr bwMode="auto">
          <a:xfrm>
            <a:off x="4740985" y="1556792"/>
            <a:ext cx="418939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Laying a Baseline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562605"/>
            <a:ext cx="5112568" cy="449897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Adjacent to, or through, the area you want to plan</a:t>
            </a:r>
          </a:p>
          <a:p>
            <a:pPr marL="89154" indent="0">
              <a:buClrTx/>
              <a:buNone/>
              <a:defRPr/>
            </a:pPr>
            <a:endParaRPr lang="en-GB" sz="15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Tape should be raised just off the surface</a:t>
            </a:r>
          </a:p>
          <a:p>
            <a:pPr lvl="1">
              <a:buClrTx/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Or on the surface if sufficiently flat </a:t>
            </a:r>
          </a:p>
          <a:p>
            <a:pPr marL="342900" lvl="1" indent="0">
              <a:buClrTx/>
              <a:buNone/>
              <a:defRPr/>
            </a:pPr>
            <a:endParaRPr lang="en-GB" sz="15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Tape held in place with pegs</a:t>
            </a:r>
          </a:p>
          <a:p>
            <a:pPr marL="89154" indent="0">
              <a:buClrTx/>
              <a:buNone/>
              <a:defRPr/>
            </a:pPr>
            <a:endParaRPr lang="en-GB" sz="15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Kept the line taught</a:t>
            </a:r>
          </a:p>
        </p:txBody>
      </p:sp>
      <p:pic>
        <p:nvPicPr>
          <p:cNvPr id="12292" name="Picture 4" descr="Untitled-2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1" r="3185" b="2029"/>
          <a:stretch>
            <a:fillRect/>
          </a:stretch>
        </p:blipFill>
        <p:spPr bwMode="auto">
          <a:xfrm>
            <a:off x="5652120" y="1562410"/>
            <a:ext cx="28082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Freeform 5"/>
          <p:cNvSpPr>
            <a:spLocks/>
          </p:cNvSpPr>
          <p:nvPr/>
        </p:nvSpPr>
        <p:spPr bwMode="auto">
          <a:xfrm>
            <a:off x="3492500" y="5300663"/>
            <a:ext cx="5700713" cy="301625"/>
          </a:xfrm>
          <a:custGeom>
            <a:avLst/>
            <a:gdLst>
              <a:gd name="T0" fmla="*/ 0 w 2866"/>
              <a:gd name="T1" fmla="*/ 2147483646 h 190"/>
              <a:gd name="T2" fmla="*/ 2147483646 w 2866"/>
              <a:gd name="T3" fmla="*/ 0 h 190"/>
              <a:gd name="T4" fmla="*/ 2147483646 w 2866"/>
              <a:gd name="T5" fmla="*/ 2147483646 h 190"/>
              <a:gd name="T6" fmla="*/ 2147483646 w 2866"/>
              <a:gd name="T7" fmla="*/ 2147483646 h 190"/>
              <a:gd name="T8" fmla="*/ 2147483646 w 2866"/>
              <a:gd name="T9" fmla="*/ 2147483646 h 190"/>
              <a:gd name="T10" fmla="*/ 2147483646 w 2866"/>
              <a:gd name="T11" fmla="*/ 2147483646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66"/>
              <a:gd name="T19" fmla="*/ 0 h 190"/>
              <a:gd name="T20" fmla="*/ 2866 w 2866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66" h="190">
                <a:moveTo>
                  <a:pt x="0" y="182"/>
                </a:moveTo>
                <a:cubicBezTo>
                  <a:pt x="223" y="91"/>
                  <a:pt x="446" y="0"/>
                  <a:pt x="726" y="0"/>
                </a:cubicBezTo>
                <a:cubicBezTo>
                  <a:pt x="1006" y="0"/>
                  <a:pt x="1354" y="174"/>
                  <a:pt x="1679" y="182"/>
                </a:cubicBezTo>
                <a:cubicBezTo>
                  <a:pt x="2004" y="190"/>
                  <a:pt x="2488" y="54"/>
                  <a:pt x="2677" y="46"/>
                </a:cubicBezTo>
                <a:cubicBezTo>
                  <a:pt x="2866" y="38"/>
                  <a:pt x="2798" y="136"/>
                  <a:pt x="2813" y="136"/>
                </a:cubicBezTo>
                <a:cubicBezTo>
                  <a:pt x="2828" y="136"/>
                  <a:pt x="2797" y="91"/>
                  <a:pt x="2767" y="4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3419475" y="6237288"/>
            <a:ext cx="5473700" cy="1587"/>
          </a:xfrm>
          <a:custGeom>
            <a:avLst/>
            <a:gdLst>
              <a:gd name="T0" fmla="*/ 0 w 3448"/>
              <a:gd name="T1" fmla="*/ 0 h 1"/>
              <a:gd name="T2" fmla="*/ 2147483646 w 3448"/>
              <a:gd name="T3" fmla="*/ 0 h 1"/>
              <a:gd name="T4" fmla="*/ 0 60000 65536"/>
              <a:gd name="T5" fmla="*/ 0 60000 65536"/>
              <a:gd name="T6" fmla="*/ 0 w 3448"/>
              <a:gd name="T7" fmla="*/ 0 h 1"/>
              <a:gd name="T8" fmla="*/ 3448 w 34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48" h="1">
                <a:moveTo>
                  <a:pt x="0" y="0"/>
                </a:moveTo>
                <a:cubicBezTo>
                  <a:pt x="1436" y="0"/>
                  <a:pt x="2873" y="0"/>
                  <a:pt x="34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9" name="Picture 11" descr="MCWB01372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895975"/>
            <a:ext cx="576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MCj03408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157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eele_Logo_Secondary_WHITE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Offsets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4198938" cy="449897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Take a series of measurements, </a:t>
            </a:r>
            <a:r>
              <a:rPr lang="en-GB" sz="2200" i="1" dirty="0"/>
              <a:t>at right angles</a:t>
            </a:r>
            <a:r>
              <a:rPr lang="en-GB" sz="2200" dirty="0"/>
              <a:t>, from points on your base line, to edges of objects and features you want to plan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Record the distances across the baseline (from 0) and away from the baseline (to your object)</a:t>
            </a:r>
          </a:p>
        </p:txBody>
      </p:sp>
      <p:pic>
        <p:nvPicPr>
          <p:cNvPr id="13316" name="Picture 4" descr="pic 05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r="3571" b="243"/>
          <a:stretch>
            <a:fillRect/>
          </a:stretch>
        </p:blipFill>
        <p:spPr bwMode="auto">
          <a:xfrm>
            <a:off x="4860032" y="1557666"/>
            <a:ext cx="40619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5448"/>
            <a:ext cx="5987008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Taking Offset Measurements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3765550" cy="449897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Hold the end of the tape directly over the point you want to measure</a:t>
            </a:r>
          </a:p>
          <a:p>
            <a:pPr marL="89154" indent="0">
              <a:buClrTx/>
              <a:buNone/>
              <a:defRPr/>
            </a:pPr>
            <a:endParaRPr lang="en-GB" sz="22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Read off:</a:t>
            </a:r>
          </a:p>
          <a:p>
            <a:pPr marL="800100" lvl="1" indent="-457200">
              <a:buClrTx/>
              <a:buFont typeface="+mj-lt"/>
              <a:buAutoNum type="alphaLcParenR"/>
              <a:defRPr/>
            </a:pPr>
            <a:r>
              <a:rPr lang="en-GB" sz="1900" dirty="0"/>
              <a:t>distance along the base line</a:t>
            </a:r>
          </a:p>
          <a:p>
            <a:pPr marL="800100" lvl="1" indent="-457200">
              <a:buClrTx/>
              <a:buFont typeface="+mj-lt"/>
              <a:buAutoNum type="alphaLcParenR"/>
              <a:defRPr/>
            </a:pPr>
            <a:r>
              <a:rPr lang="en-GB" sz="1900" dirty="0"/>
              <a:t>distance along the tape</a:t>
            </a:r>
          </a:p>
        </p:txBody>
      </p:sp>
      <p:pic>
        <p:nvPicPr>
          <p:cNvPr id="14340" name="Picture 4" descr="Untitled-1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4053" r="60217" b="4015"/>
          <a:stretch>
            <a:fillRect/>
          </a:stretch>
        </p:blipFill>
        <p:spPr bwMode="auto">
          <a:xfrm>
            <a:off x="4788024" y="1597360"/>
            <a:ext cx="3528120" cy="47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ele_Logo_Secondary_WHITE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6591" r="14866" b="18882"/>
          <a:stretch/>
        </p:blipFill>
        <p:spPr>
          <a:xfrm>
            <a:off x="7027918" y="280607"/>
            <a:ext cx="2029774" cy="93854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788024" y="4725144"/>
            <a:ext cx="176406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670054" y="3645024"/>
            <a:ext cx="882030" cy="10801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Z3051">
  <a:themeElements>
    <a:clrScheme name="Custom 2">
      <a:dk1>
        <a:sysClr val="windowText" lastClr="000000"/>
      </a:dk1>
      <a:lt1>
        <a:sysClr val="window" lastClr="FFFFFF"/>
      </a:lt1>
      <a:dk2>
        <a:srgbClr val="AB0D36"/>
      </a:dk2>
      <a:lt2>
        <a:srgbClr val="F8F8F8"/>
      </a:lt2>
      <a:accent1>
        <a:srgbClr val="DDDDDD"/>
      </a:accent1>
      <a:accent2>
        <a:srgbClr val="800000"/>
      </a:accent2>
      <a:accent3>
        <a:srgbClr val="800000"/>
      </a:accent3>
      <a:accent4>
        <a:srgbClr val="800000"/>
      </a:accent4>
      <a:accent5>
        <a:srgbClr val="800000"/>
      </a:accent5>
      <a:accent6>
        <a:srgbClr val="800000"/>
      </a:accent6>
      <a:hlink>
        <a:srgbClr val="800000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Z3051" id="{B90C461A-374A-4817-B047-633D58B4CB0A}" vid="{0FD638E7-0222-43E1-89C7-0A0CABAE90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811</Words>
  <Application>Microsoft Office PowerPoint</Application>
  <PresentationFormat>On-screen Show (4:3)</PresentationFormat>
  <Paragraphs>179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FZ3051</vt:lpstr>
      <vt:lpstr>L5 Forensic Anthropology and Taphonomy</vt:lpstr>
      <vt:lpstr>Importance of Plans</vt:lpstr>
      <vt:lpstr>Importance of Plans</vt:lpstr>
      <vt:lpstr>What about outdoor scenes?</vt:lpstr>
      <vt:lpstr>Planning a Scene</vt:lpstr>
      <vt:lpstr>Offset Measurements</vt:lpstr>
      <vt:lpstr>Laying a Baseline</vt:lpstr>
      <vt:lpstr>Offsets</vt:lpstr>
      <vt:lpstr>Taking Offset Measurements</vt:lpstr>
      <vt:lpstr>Taking Offset Measurements</vt:lpstr>
      <vt:lpstr>Taking Offset Measurements</vt:lpstr>
      <vt:lpstr>Warning!</vt:lpstr>
      <vt:lpstr>Taking Offset Measurements</vt:lpstr>
      <vt:lpstr>Shortcuts with Circular Objects</vt:lpstr>
      <vt:lpstr>PowerPoint Presentation</vt:lpstr>
      <vt:lpstr>Sketching your Evidence</vt:lpstr>
      <vt:lpstr>Datum Point</vt:lpstr>
      <vt:lpstr>Your task…</vt:lpstr>
    </vt:vector>
  </TitlesOfParts>
  <Company>University of Central Lancashire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 Heaton</dc:creator>
  <cp:lastModifiedBy>Jamie Pringle</cp:lastModifiedBy>
  <cp:revision>59</cp:revision>
  <cp:lastPrinted>2015-11-03T17:13:07Z</cp:lastPrinted>
  <dcterms:created xsi:type="dcterms:W3CDTF">2004-11-08T10:13:03Z</dcterms:created>
  <dcterms:modified xsi:type="dcterms:W3CDTF">2026-02-25T19:39:03Z</dcterms:modified>
</cp:coreProperties>
</file>